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9" r:id="rId3"/>
    <p:sldId id="257" r:id="rId4"/>
    <p:sldId id="260" r:id="rId5"/>
    <p:sldId id="265" r:id="rId6"/>
    <p:sldId id="279" r:id="rId7"/>
    <p:sldId id="285" r:id="rId8"/>
    <p:sldId id="280" r:id="rId9"/>
    <p:sldId id="281" r:id="rId10"/>
    <p:sldId id="282" r:id="rId11"/>
    <p:sldId id="283" r:id="rId12"/>
    <p:sldId id="284" r:id="rId13"/>
    <p:sldId id="258" r:id="rId14"/>
    <p:sldId id="269" r:id="rId15"/>
    <p:sldId id="272" r:id="rId16"/>
    <p:sldId id="273" r:id="rId17"/>
    <p:sldId id="270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23BF71-38B7-8642-BFCE-EDAE9BD0CBAF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9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981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932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55BA285-9698-1B45-8319-D90A8C63F150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3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733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846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1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422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B589-FD4B-7E46-869A-CBADC5FC564E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5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CD8A92E-5FF9-8143-81B3-CCB53151339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67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Time Series Analysis in Rankings of American Universities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altLang="zh-CN" dirty="0"/>
              <a:t>Zuchen Li, Kun Cheng, Yishan Ren, Xiaoyu Sun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3F1AD-9B63-AEDD-8E6C-5C73BBDC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exponential smoothing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52C343-03A6-A77D-54E6-A35B3CB3A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637307"/>
              </p:ext>
            </p:extLst>
          </p:nvPr>
        </p:nvGraphicFramePr>
        <p:xfrm>
          <a:off x="202707" y="3195680"/>
          <a:ext cx="11786585" cy="1245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4776480" imgH="505440" progId="Equation.AxMath">
                  <p:embed/>
                </p:oleObj>
              </mc:Choice>
              <mc:Fallback>
                <p:oleObj name="AxMath" r:id="rId2" imgW="4776480" imgH="505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707" y="3195680"/>
                        <a:ext cx="11786585" cy="1245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9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F68D6-531D-C626-48A6-C6A2D178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Quadratic Exponential Smoothing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3E11089-AB01-F19D-31D1-2A2BCCEE49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64496"/>
              </p:ext>
            </p:extLst>
          </p:nvPr>
        </p:nvGraphicFramePr>
        <p:xfrm>
          <a:off x="1649754" y="2725979"/>
          <a:ext cx="7326499" cy="2332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586520" imgH="505080" progId="Equation.AxMath">
                  <p:embed/>
                </p:oleObj>
              </mc:Choice>
              <mc:Fallback>
                <p:oleObj name="AxMath" r:id="rId2" imgW="1586520" imgH="505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9754" y="2725979"/>
                        <a:ext cx="7326499" cy="2332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32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3F237-31FA-993B-AB71-A04824A2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Quadratic Exponential Smoothing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6DDA691-EEB4-7E95-684D-3E6D3E97D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352091"/>
              </p:ext>
            </p:extLst>
          </p:nvPr>
        </p:nvGraphicFramePr>
        <p:xfrm>
          <a:off x="3317114" y="2269784"/>
          <a:ext cx="5557772" cy="3633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1636560" imgH="1069200" progId="Equation.AxMath">
                  <p:embed/>
                </p:oleObj>
              </mc:Choice>
              <mc:Fallback>
                <p:oleObj name="AxMath" r:id="rId2" imgW="1636560" imgH="1069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17114" y="2269784"/>
                        <a:ext cx="5557772" cy="3633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20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452" y="1871448"/>
            <a:ext cx="6200491" cy="472660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821"/>
          <a:stretch/>
        </p:blipFill>
        <p:spPr>
          <a:xfrm>
            <a:off x="728241" y="2583320"/>
            <a:ext cx="5278172" cy="2983898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32" y="4196481"/>
            <a:ext cx="5278172" cy="1370737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E777989-43D6-DDD2-59A2-2531C36B4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41"/>
          <a:stretch/>
        </p:blipFill>
        <p:spPr>
          <a:xfrm>
            <a:off x="6488032" y="2583320"/>
            <a:ext cx="5278172" cy="14328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024" y="2184551"/>
            <a:ext cx="8669952" cy="3405167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2637" y="964398"/>
            <a:ext cx="9519920" cy="727075"/>
          </a:xfrm>
        </p:spPr>
        <p:txBody>
          <a:bodyPr>
            <a:norm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26"/>
          <a:stretch/>
        </p:blipFill>
        <p:spPr>
          <a:xfrm>
            <a:off x="3752973" y="1975424"/>
            <a:ext cx="8345733" cy="2202291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7" y="4547016"/>
            <a:ext cx="11006726" cy="1895545"/>
          </a:xfrm>
          <a:prstGeom prst="rect">
            <a:avLst/>
          </a:prstGeom>
        </p:spPr>
      </p:pic>
      <p:pic>
        <p:nvPicPr>
          <p:cNvPr id="3" name="内容占位符 4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01" y="1975424"/>
            <a:ext cx="3446072" cy="22022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5847" y="613161"/>
            <a:ext cx="4051393" cy="5775880"/>
          </a:xfrm>
        </p:spPr>
      </p:pic>
      <p:pic>
        <p:nvPicPr>
          <p:cNvPr id="2052" name="Picture 4" descr="College Enrollment Statistics [2022]: Total + by Dem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96" y="2149516"/>
            <a:ext cx="4917483" cy="36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40 Nobel Prize Winners Kids Should Know - We Are Teach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34" y="1853754"/>
            <a:ext cx="6134423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Notre Dame Fire and the Future of History | WI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3" y="2069128"/>
            <a:ext cx="5588658" cy="314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What is the proper way to Write a Resume? Let's look at how to write a  resume? | ComputerCare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80" y="1853754"/>
            <a:ext cx="5521148" cy="368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aluable Life Skills Learned in College | USF Admis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9" y="2249290"/>
            <a:ext cx="5519380" cy="298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Introduction</a:t>
            </a:r>
          </a:p>
          <a:p>
            <a:r>
              <a:rPr lang="en-US" altLang="zh-CN" sz="2800" dirty="0"/>
              <a:t>Data Collection and Pre-Processing </a:t>
            </a:r>
          </a:p>
          <a:p>
            <a:r>
              <a:rPr lang="en-US" altLang="zh-CN" sz="2800" dirty="0"/>
              <a:t>University Rankings Analysis and Prediction Model</a:t>
            </a:r>
          </a:p>
          <a:p>
            <a:r>
              <a:rPr lang="en-US" altLang="zh-CN" sz="2800" dirty="0"/>
              <a:t>Results</a:t>
            </a:r>
          </a:p>
          <a:p>
            <a:r>
              <a:rPr lang="en-US" altLang="zh-CN" sz="2800" dirty="0"/>
              <a:t>Discussion</a:t>
            </a:r>
          </a:p>
          <a:p>
            <a:r>
              <a:rPr lang="en-US" altLang="zh-CN" sz="2800" dirty="0"/>
              <a:t>Conclusion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7758" y="2111840"/>
            <a:ext cx="1741658" cy="116110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72" y="2111839"/>
            <a:ext cx="1741658" cy="1161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12" y="2111839"/>
            <a:ext cx="1741658" cy="1161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144" y="2111839"/>
            <a:ext cx="1741658" cy="11611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14" y="3374054"/>
            <a:ext cx="1741658" cy="11611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628" y="3374054"/>
            <a:ext cx="1741658" cy="11611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386" y="3374054"/>
            <a:ext cx="1741658" cy="11611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374054"/>
            <a:ext cx="1741658" cy="11611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758" y="3374054"/>
            <a:ext cx="1741658" cy="11611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0372" y="3374055"/>
            <a:ext cx="1741658" cy="11611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442" y="4658765"/>
            <a:ext cx="1741658" cy="116110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1628" y="4658766"/>
            <a:ext cx="1741658" cy="11611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73814" y="4658766"/>
            <a:ext cx="1741658" cy="116110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4658766"/>
            <a:ext cx="1741658" cy="116110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18186" y="4658767"/>
            <a:ext cx="1741658" cy="11611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0372" y="4658770"/>
            <a:ext cx="1741658" cy="116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3671" y="2015732"/>
            <a:ext cx="10630892" cy="4037749"/>
          </a:xfrm>
        </p:spPr>
        <p:txBody>
          <a:bodyPr>
            <a:normAutofit/>
          </a:bodyPr>
          <a:lstStyle/>
          <a:p>
            <a:r>
              <a:rPr lang="en-US" altLang="zh-CN" dirty="0"/>
              <a:t>[1] Chang, F. P. C., &amp; Ouyang, L. Y. (2018). Trend models on the academic ranking of world universities. International Journal of Information and Management Sciences, 29(1), 35-56. </a:t>
            </a:r>
          </a:p>
          <a:p>
            <a:r>
              <a:rPr lang="en-US" altLang="zh-CN" dirty="0"/>
              <a:t>[2] </a:t>
            </a:r>
            <a:r>
              <a:rPr lang="en-US" altLang="zh-CN" dirty="0" err="1"/>
              <a:t>Siniksaran</a:t>
            </a:r>
            <a:r>
              <a:rPr lang="en-US" altLang="zh-CN" dirty="0"/>
              <a:t>, E., &amp; </a:t>
            </a:r>
            <a:r>
              <a:rPr lang="en-US" altLang="zh-CN" dirty="0" err="1"/>
              <a:t>Satman</a:t>
            </a:r>
            <a:r>
              <a:rPr lang="en-US" altLang="zh-CN" dirty="0"/>
              <a:t>, M. H. (2020). WURS: a simulation software for university rankings—software review. </a:t>
            </a:r>
            <a:r>
              <a:rPr lang="en-US" altLang="zh-CN" dirty="0" err="1"/>
              <a:t>Scientometrics</a:t>
            </a:r>
            <a:r>
              <a:rPr lang="en-US" altLang="zh-CN" dirty="0"/>
              <a:t>, 122(1), 701-717. </a:t>
            </a:r>
          </a:p>
          <a:p>
            <a:r>
              <a:rPr lang="en-US" altLang="zh-CN" dirty="0"/>
              <a:t>[3] Gardner Jr, E. S. (1985). Exponential smoothing: The state of the art. Journal of forecasting, 4(1), 1-28. </a:t>
            </a:r>
          </a:p>
          <a:p>
            <a:r>
              <a:rPr lang="en-US" altLang="zh-CN" dirty="0"/>
              <a:t>[4] https://i.imgur.com/rXZOH8e.mp4 (https://www.reddit.com/r/ApplyingToCollege /comments/emz9yu/us_news_college_rankings_1983_2020_top50_schools/) </a:t>
            </a:r>
          </a:p>
          <a:p>
            <a:r>
              <a:rPr lang="en-US" altLang="zh-CN" dirty="0"/>
              <a:t>[5] https://andyreiter.com/datasets/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nkyou For Listening GIFs - Get the best GIF on GIPH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7" b="36898"/>
          <a:stretch>
            <a:fillRect/>
          </a:stretch>
        </p:blipFill>
        <p:spPr bwMode="auto">
          <a:xfrm>
            <a:off x="369116" y="406402"/>
            <a:ext cx="11459361" cy="60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21464" y="2349455"/>
            <a:ext cx="9520158" cy="345061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2" descr="清华正芳华清华大学107周年校庆开放实验室一览-清华大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3" y="2292642"/>
            <a:ext cx="5442555" cy="35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每日对话：哈佛大学校园（及其他） [声频] | ShareAme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68" y="2292643"/>
            <a:ext cx="5259514" cy="350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UF Ascends to No 6 Ranking in US News &amp; World Report - Guide to Greater  Gainesvil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07" y="2015732"/>
            <a:ext cx="4308985" cy="383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麻省理工学院- 维基百科，自由的百科全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5" y="1992541"/>
            <a:ext cx="2048514" cy="204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哈佛大学- 维基百科，自由的百科全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02" y="2027039"/>
            <a:ext cx="2070893" cy="20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斯坦福大学- 维基百科，自由的百科全书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34" y="3656458"/>
            <a:ext cx="2087012" cy="20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约翰斯·霍普金斯大学- 维基百科，自由的百科全书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04" y="3483771"/>
            <a:ext cx="1775512" cy="243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 and Pre-Processing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xfrm>
                <a:off x="762906" y="2034087"/>
                <a:ext cx="4840939" cy="3890118"/>
              </a:xfrm>
            </p:spPr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𝐶𝑖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= (100 − 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𝑅𝑖</m:t>
                    </m:r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) ⋅ 10</m:t>
                    </m:r>
                  </m:oMath>
                </a14:m>
                <a:endParaRPr lang="en-US" altLang="zh-CN" sz="2400" dirty="0"/>
              </a:p>
              <a:p>
                <a:pPr algn="just"/>
                <a:r>
                  <a:rPr lang="en-US" altLang="zh-CN" sz="2400" dirty="0"/>
                  <a:t>𝐶𝑖 represents the comprehensive strength index that shows the comprehensive strength of the </a:t>
                </a:r>
                <a:r>
                  <a:rPr lang="zh-CN" altLang="en-US" sz="2400" dirty="0"/>
                  <a:t>𝑖 </a:t>
                </a:r>
                <a:r>
                  <a:rPr lang="en-US" altLang="zh-CN" sz="2400" dirty="0"/>
                  <a:t>the university. </a:t>
                </a:r>
              </a:p>
              <a:p>
                <a:pPr algn="just"/>
                <a:r>
                  <a:rPr lang="zh-CN" altLang="zh-CN" sz="2400" dirty="0"/>
                  <a:t> </a:t>
                </a:r>
                <a:r>
                  <a:rPr lang="en-US" altLang="zh-CN" sz="2400" dirty="0"/>
                  <a:t>𝑅𝑖 represents the original rankings of that university. </a:t>
                </a:r>
                <a:endParaRPr lang="zh-CN" altLang="zh-CN" sz="2400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906" y="2034087"/>
                <a:ext cx="4840939" cy="3890118"/>
              </a:xfrm>
              <a:blipFill>
                <a:blip r:embed="rId2"/>
                <a:stretch>
                  <a:fillRect l="-1259" r="-2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4087"/>
            <a:ext cx="5201360" cy="40904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95F8D1-604F-0A44-A7A4-AEBC1249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Selection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4F7BC9-E145-8FAA-CAC3-454F9ABCD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dirty="0"/>
              <a:t>Time Series Problems </a:t>
            </a:r>
            <a:endParaRPr lang="zh-CN" altLang="en-US" sz="36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C45597-C23E-F0CB-EDB9-3F6F942C8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Vary with time.</a:t>
            </a:r>
          </a:p>
          <a:p>
            <a:r>
              <a:rPr lang="en-US" altLang="zh-CN" sz="2400" dirty="0"/>
              <a:t>Only has one variables. </a:t>
            </a:r>
          </a:p>
          <a:p>
            <a:r>
              <a:rPr lang="en-US" altLang="zh-CN" sz="2400" dirty="0"/>
              <a:t>Focus on self change pattern recognition. </a:t>
            </a:r>
            <a:endParaRPr lang="zh-CN" altLang="en-US" sz="24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6070610-709B-E9CD-ABF4-8933661B8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sz="3600" dirty="0"/>
              <a:t>Correlation Problems</a:t>
            </a:r>
            <a:endParaRPr lang="zh-CN" altLang="en-US" sz="3600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075AED9-1C8E-B788-92C8-A4565DEDC7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sz="2400" dirty="0"/>
              <a:t>Independent Variables and Dependent Variables. </a:t>
            </a:r>
          </a:p>
          <a:p>
            <a:r>
              <a:rPr lang="en-US" altLang="zh-CN" sz="2400" dirty="0"/>
              <a:t>Correlation or Association or Causation</a:t>
            </a:r>
          </a:p>
          <a:p>
            <a:r>
              <a:rPr lang="en-US" altLang="zh-CN" sz="2400" dirty="0"/>
              <a:t>Focus on dependence relations.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082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11F64-F5F6-9BC6-8B85-BBE14C68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Exponential Smoothing</a:t>
            </a:r>
            <a:endParaRPr lang="zh-CN" altLang="en-US" dirty="0"/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C32DFF30-18E8-D90A-C83B-471BF3E3C241}"/>
              </a:ext>
            </a:extLst>
          </p:cNvPr>
          <p:cNvSpPr txBox="1">
            <a:spLocks/>
          </p:cNvSpPr>
          <p:nvPr/>
        </p:nvSpPr>
        <p:spPr>
          <a:xfrm>
            <a:off x="581192" y="2207046"/>
            <a:ext cx="11029616" cy="428635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Actually Short-term time series</a:t>
            </a:r>
          </a:p>
          <a:p>
            <a:r>
              <a:rPr lang="en-US" altLang="zh-CN" sz="3200" dirty="0"/>
              <a:t>The recent data has stronger effect in the future rather than the old data. </a:t>
            </a:r>
          </a:p>
          <a:p>
            <a:r>
              <a:rPr lang="en-US" altLang="zh-CN" sz="3200" dirty="0"/>
              <a:t>Stationary series. </a:t>
            </a:r>
          </a:p>
          <a:p>
            <a:r>
              <a:rPr lang="en-US" altLang="zh-CN" sz="3200" dirty="0"/>
              <a:t>Most of these schools’ historical data does not contain trends. </a:t>
            </a:r>
          </a:p>
          <a:p>
            <a:r>
              <a:rPr lang="en-US" altLang="zh-CN" sz="3200" dirty="0"/>
              <a:t>No apparent functional relationship. </a:t>
            </a:r>
          </a:p>
          <a:p>
            <a:endParaRPr lang="en-US" altLang="zh-CN" sz="3200" dirty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0928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3E5CCAC-106D-F68D-2DDA-6FDADF79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exponential smoothing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B4DA288-C53D-4A5D-51A4-92B8D64E95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949907"/>
              </p:ext>
            </p:extLst>
          </p:nvPr>
        </p:nvGraphicFramePr>
        <p:xfrm>
          <a:off x="575894" y="3008153"/>
          <a:ext cx="11423068" cy="1868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3023640" imgH="496080" progId="Equation.AxMath">
                  <p:embed/>
                </p:oleObj>
              </mc:Choice>
              <mc:Fallback>
                <p:oleObj name="AxMath" r:id="rId2" imgW="3023640" imgH="496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894" y="3008153"/>
                        <a:ext cx="11423068" cy="1868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37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93E5CCAC-106D-F68D-2DDA-6FDADF79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exponential smoothing</a:t>
            </a:r>
            <a:endParaRPr lang="zh-CN" altLang="en-US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4848409-7B23-65FC-8892-0A0F9E543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414108"/>
              </p:ext>
            </p:extLst>
          </p:nvPr>
        </p:nvGraphicFramePr>
        <p:xfrm>
          <a:off x="314870" y="2577469"/>
          <a:ext cx="11562260" cy="2266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" imgW="5336640" imgH="1045800" progId="Equation.AxMath">
                  <p:embed/>
                </p:oleObj>
              </mc:Choice>
              <mc:Fallback>
                <p:oleObj name="AxMath" r:id="rId2" imgW="5336640" imgH="1045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870" y="2577469"/>
                        <a:ext cx="11562260" cy="2266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72688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71</TotalTime>
  <Words>345</Words>
  <Application>Microsoft Office PowerPoint</Application>
  <PresentationFormat>宽屏</PresentationFormat>
  <Paragraphs>49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Cambria Math</vt:lpstr>
      <vt:lpstr>Gill Sans MT</vt:lpstr>
      <vt:lpstr>Wingdings 2</vt:lpstr>
      <vt:lpstr>红利</vt:lpstr>
      <vt:lpstr>AxMath</vt:lpstr>
      <vt:lpstr>Time Series Analysis in Rankings of American Universities</vt:lpstr>
      <vt:lpstr>Content</vt:lpstr>
      <vt:lpstr>Introduction</vt:lpstr>
      <vt:lpstr>Introduction</vt:lpstr>
      <vt:lpstr>Data Collection and Pre-Processing</vt:lpstr>
      <vt:lpstr>Model Selection</vt:lpstr>
      <vt:lpstr>Why Exponential Smoothing</vt:lpstr>
      <vt:lpstr>Single exponential smoothing</vt:lpstr>
      <vt:lpstr>Single exponential smoothing</vt:lpstr>
      <vt:lpstr>Single exponential smoothing</vt:lpstr>
      <vt:lpstr>Quadratic Exponential Smoothing</vt:lpstr>
      <vt:lpstr>Quadratic Exponential Smoothing</vt:lpstr>
      <vt:lpstr>Results</vt:lpstr>
      <vt:lpstr>Results</vt:lpstr>
      <vt:lpstr>Results</vt:lpstr>
      <vt:lpstr>Results</vt:lpstr>
      <vt:lpstr>Discussion</vt:lpstr>
      <vt:lpstr>Discussion</vt:lpstr>
      <vt:lpstr>Discussion</vt:lpstr>
      <vt:lpstr>Conclusion</vt:lpstr>
      <vt:lpstr>Reference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in Rankings of American Universities</dc:title>
  <dc:creator>孙 霄宇</dc:creator>
  <cp:lastModifiedBy>祖臣 李</cp:lastModifiedBy>
  <cp:revision>5</cp:revision>
  <dcterms:created xsi:type="dcterms:W3CDTF">2022-05-23T09:06:00Z</dcterms:created>
  <dcterms:modified xsi:type="dcterms:W3CDTF">2022-05-27T06:53:21Z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